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6858000" cx="12192000"/>
  <p:notesSz cx="6858000" cy="9144000"/>
  <p:embeddedFontLst>
    <p:embeddedFont>
      <p:font typeface="Corbel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5" name="Sergey Mikhailov"/>
  <p:cmAuthor clrIdx="1" id="1" initials="" lastIdx="2" name="Кирилл Елютин"/>
  <p:cmAuthor clrIdx="2" id="2" initials="" lastIdx="2" name="AL3 FILE"/>
  <p:cmAuthor clrIdx="3" id="3" initials="" lastIdx="2" name="Василий П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FB8F075-92CF-46C3-8CFA-B23E0AC61392}">
  <a:tblStyle styleId="{6FB8F075-92CF-46C3-8CFA-B23E0AC613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F91FD7B-E34E-4304-B2FB-7313F12840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73444AC-6AF9-41B8-9069-1F177E923EED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rbel-italic.fntdata"/><Relationship Id="rId20" Type="http://schemas.openxmlformats.org/officeDocument/2006/relationships/slide" Target="slides/slide14.xml"/><Relationship Id="rId41" Type="http://schemas.openxmlformats.org/officeDocument/2006/relationships/font" Target="fonts/Corbel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Corbel-bold.fntdata"/><Relationship Id="rId16" Type="http://schemas.openxmlformats.org/officeDocument/2006/relationships/slide" Target="slides/slide10.xml"/><Relationship Id="rId38" Type="http://schemas.openxmlformats.org/officeDocument/2006/relationships/font" Target="fonts/Corbel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1-29T14:55:36.924">
    <p:pos x="6000" y="0"/>
    <p:text>Сделать красиво</p:text>
  </p:cm>
  <p:cm authorId="1" idx="1" dt="2019-01-18T16:58:03.132">
    <p:pos x="6000" y="0"/>
    <p:text>Увеличил текст, можно к финальной защите ещё картиночки вставить</p:text>
  </p:cm>
  <p:cm authorId="0" idx="2" dt="2019-01-29T14:55:36.924">
    <p:pos x="6000" y="0"/>
    <p:text>Картиночку добавил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1" dt="2019-01-29T15:56:28.803">
    <p:pos x="6000" y="0"/>
    <p:text>8 фоторезисторов</p:text>
  </p:cm>
  <p:cm authorId="3" idx="1" dt="2019-01-18T20:31:17.229">
    <p:pos x="6000" y="0"/>
    <p:text>Починим</p:text>
  </p:cm>
  <p:cm authorId="0" idx="3" dt="2019-01-29T15:56:28.803">
    <p:pos x="6000" y="0"/>
    <p:text>все еще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2" dt="2019-01-24T15:10:33.183">
    <p:pos x="1149" y="452"/>
    <p:text>Отсутствуют mpx5100 и ds18b20</p:text>
  </p:cm>
  <p:cm authorId="2" idx="2" dt="2019-01-31T14:33:12.468">
    <p:pos x="6000" y="0"/>
    <p:text>Всё ещё отсутствуют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4" dt="2019-01-18T21:42:32.066">
    <p:pos x="6000" y="0"/>
    <p:text>Вроде тут мало</p:text>
  </p:cm>
  <p:cm authorId="3" idx="2" dt="2019-01-18T20:32:58.019">
    <p:pos x="6000" y="0"/>
    <p:text>Это хорошо? или значит что не все учтено?</p:text>
  </p:cm>
  <p:cm authorId="0" idx="5" dt="2019-01-18T21:42:32.066">
    <p:pos x="6000" y="0"/>
    <p:text>не все учтено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afec175e2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4afec175e2_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Солнечный датчик состоит из разнонаправленных фоторезисторов. Здесь показана схема аппарата с фоторезисторами представленными черными точками. Стрелки - направления эти фоторезисторов. Если расставить эти датчики таким образом мы сможем определять положение солнца с высокой точностью, где бы оно не находилось.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Угол альфа варьировать для дальнейшего уменьшения погрешности.</a:t>
            </a:r>
            <a:endParaRPr/>
          </a:p>
        </p:txBody>
      </p:sp>
      <p:sp>
        <p:nvSpPr>
          <p:cNvPr id="145" name="Google Shape;14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Немного математики.</a:t>
            </a:r>
            <a:r>
              <a:rPr lang="ru-RU"/>
              <a:t> вся суть которой заключается в последнем уравнении.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X - вектор направления лучей солнца. A - матрица, составленная из координат направлений фоторезисторов. b - показания датчиков. Таким образом, то, что обведено красным, мы можем посчитать до полета и сохранить во флэш-памяти аппарата, а синее - мы узнаем в каждый момент времени. Так что мы можем определять положение солнца прямо на аппарате.</a:t>
            </a:r>
            <a:endParaRPr/>
          </a:p>
        </p:txBody>
      </p:sp>
      <p:sp>
        <p:nvSpPr>
          <p:cNvPr id="151" name="Google Shape;15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Мы провели компьютерную симуляцию нашего солнечного датчика. Если каждый фоторезистор ошибается не более чем на 10%, то итоговая погрешность не превышает 15%, а в среднем находится около 5%. В целом, результат может быть улучшен засчет того, что мы можем брать среднее показание датчиков за малый промежуток времени.</a:t>
            </a:r>
            <a:endParaRPr/>
          </a:p>
        </p:txBody>
      </p:sp>
      <p:sp>
        <p:nvSpPr>
          <p:cNvPr id="160" name="Google Shape;16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e8034f6e6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e8034f6e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Вычислительные устройства упаковывают данные в пакеты MAVLink и передают по указанным на картинке протоколам.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Отдельно надо отметить протокол CAN, который мы выбрали для взаимодействия почти равноправных вычислительных устройств на борту аппарата. Почти все остальные протоколы диктуются соответствующими девайсами.</a:t>
            </a:r>
            <a:endParaRPr/>
          </a:p>
        </p:txBody>
      </p:sp>
      <p:sp>
        <p:nvSpPr>
          <p:cNvPr id="277" name="Google Shape;27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e8034f6e6_4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e8034f6e6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помощи спектрометра мы планируем получить спектр поглощения атмосферы. Для этого мы отснимем несколько спектров солнца во время полёта зонда на разных высотах. Если мы сравним спектр Солнца, взятый близко к наивысшей точке траектории полёта зонда и спектр Солнца взятый у поверхности - мы сможем оценить количества света, поглощаемого атмосферой в зависимости от длины волны.</a:t>
            </a:r>
            <a:endParaRPr/>
          </a:p>
        </p:txBody>
      </p:sp>
      <p:sp>
        <p:nvSpPr>
          <p:cNvPr id="108" name="Google Shape;10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afe8b2784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afe8b278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afff15df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 качестве камеры спектрометра используется смарткамера для дронов PIXHAWK: PX4FLOW. Эта камера представляет собой устройство с микронотроллером Cortex M4 и специализированной камерой для машинного зрения. Данная камера обладает отличными характеристиками, позволяющими использовать её в качестве спектрометрической: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-RU"/>
              <a:t>высокое пространственное разрешение;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-RU"/>
              <a:t>высокое радиометрическое разрешение;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-RU"/>
              <a:t>затвор global shutter, позовляющий получать полноразмерное изображение на один и тот же момент времени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-RU"/>
              <a:t>а так же монохромную матрицу без фильтра байера, которая позволяет наиболее точно определять интесивность падающего на сенсор излучения;</a:t>
            </a:r>
            <a:endParaRPr/>
          </a:p>
        </p:txBody>
      </p:sp>
      <p:sp>
        <p:nvSpPr>
          <p:cNvPr id="135" name="Google Shape;135;g4afff15dfc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065492" y="1828800"/>
            <a:ext cx="82317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Corbel"/>
              <a:buNone/>
              <a:defRPr b="0" i="0" sz="6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065489" y="4800600"/>
            <a:ext cx="8231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 sz="1700"/>
            </a:lvl1pPr>
            <a:lvl2pPr lvl="1" rtl="0">
              <a:buNone/>
              <a:defRPr sz="1700"/>
            </a:lvl2pPr>
            <a:lvl3pPr lvl="2" rtl="0">
              <a:buNone/>
              <a:defRPr sz="1700"/>
            </a:lvl3pPr>
            <a:lvl4pPr lvl="3" rtl="0">
              <a:buNone/>
              <a:defRPr sz="1700"/>
            </a:lvl4pPr>
            <a:lvl5pPr lvl="4" rtl="0">
              <a:buNone/>
              <a:defRPr sz="1700"/>
            </a:lvl5pPr>
            <a:lvl6pPr lvl="5" rtl="0">
              <a:buNone/>
              <a:defRPr sz="1700"/>
            </a:lvl6pPr>
            <a:lvl7pPr lvl="6" rtl="0">
              <a:buNone/>
              <a:defRPr sz="1700"/>
            </a:lvl7pPr>
            <a:lvl8pPr lvl="7" rtl="0">
              <a:buNone/>
              <a:defRPr sz="1700"/>
            </a:lvl8pPr>
            <a:lvl9pPr lvl="8" rtl="0">
              <a:buNone/>
              <a:defRPr sz="1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522809" y="381000"/>
            <a:ext cx="9146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orbel"/>
              <a:buNone/>
              <a:defRPr b="0" i="0" sz="3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 rot="5400000">
            <a:off x="4033780" y="-606000"/>
            <a:ext cx="4114800" cy="9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7465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92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8228565" y="6400800"/>
            <a:ext cx="1449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1522811" y="6400800"/>
            <a:ext cx="6554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9830772" y="6400800"/>
            <a:ext cx="8385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 rot="5400000">
            <a:off x="7087644" y="2438250"/>
            <a:ext cx="5638800" cy="15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orbel"/>
              <a:buNone/>
              <a:defRPr b="0" i="0" sz="3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2400134" y="-496200"/>
            <a:ext cx="5638800" cy="73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7465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92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8228565" y="6400800"/>
            <a:ext cx="1449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1522811" y="6400800"/>
            <a:ext cx="6554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9830772" y="6400800"/>
            <a:ext cx="8385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522800" y="381000"/>
            <a:ext cx="91464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orbel"/>
              <a:buNone/>
              <a:defRPr b="0" i="0" sz="37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040100" y="1065400"/>
            <a:ext cx="10128000" cy="49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7465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92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228565" y="6400800"/>
            <a:ext cx="1449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1522811" y="6400800"/>
            <a:ext cx="6554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1253172" y="6400800"/>
            <a:ext cx="8385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dk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0" type="dt"/>
          </p:nvPr>
        </p:nvSpPr>
        <p:spPr>
          <a:xfrm>
            <a:off x="8228565" y="6400800"/>
            <a:ext cx="1449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1522811" y="6400800"/>
            <a:ext cx="6554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9830772" y="6400800"/>
            <a:ext cx="8385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>
            <p:ph idx="2" type="pic"/>
          </p:nvPr>
        </p:nvSpPr>
        <p:spPr>
          <a:xfrm>
            <a:off x="4952704" y="685800"/>
            <a:ext cx="6402300" cy="53340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1055880" y="1905000"/>
            <a:ext cx="3597600" cy="26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orbel"/>
              <a:buNone/>
              <a:defRPr b="0" i="0" sz="3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1065492" y="4648200"/>
            <a:ext cx="3582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8228565" y="6400800"/>
            <a:ext cx="1449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1522811" y="6400800"/>
            <a:ext cx="6554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9830772" y="6400800"/>
            <a:ext cx="8385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1059889" y="2514600"/>
            <a:ext cx="86949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b="0" i="0" sz="4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065489" y="5410200"/>
            <a:ext cx="8689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8228565" y="6400800"/>
            <a:ext cx="1449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1522811" y="6400800"/>
            <a:ext cx="6554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9830772" y="6400800"/>
            <a:ext cx="8385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1522809" y="381000"/>
            <a:ext cx="9146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orbel"/>
              <a:buNone/>
              <a:defRPr b="0" i="0" sz="3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1505173" y="1905000"/>
            <a:ext cx="4420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7465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92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6230805" y="1905000"/>
            <a:ext cx="4420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7465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92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8228565" y="6400800"/>
            <a:ext cx="1449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1522811" y="6400800"/>
            <a:ext cx="6554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11253172" y="6400800"/>
            <a:ext cx="8385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1522809" y="381000"/>
            <a:ext cx="9146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orbel"/>
              <a:buNone/>
              <a:defRPr b="0" i="0" sz="3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1522809" y="1905000"/>
            <a:ext cx="4417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1522809" y="2743200"/>
            <a:ext cx="4417500" cy="3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7465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92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6251491" y="1905000"/>
            <a:ext cx="4417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4" type="body"/>
          </p:nvPr>
        </p:nvSpPr>
        <p:spPr>
          <a:xfrm>
            <a:off x="6251491" y="2743200"/>
            <a:ext cx="4417500" cy="3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7465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92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228565" y="6400800"/>
            <a:ext cx="1449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1522811" y="6400800"/>
            <a:ext cx="6554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9830772" y="6400800"/>
            <a:ext cx="8385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1522809" y="381000"/>
            <a:ext cx="9146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orbel"/>
              <a:buNone/>
              <a:defRPr b="0" i="0" sz="3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8228565" y="6400800"/>
            <a:ext cx="1449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1522811" y="6400800"/>
            <a:ext cx="6554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9830772" y="6400800"/>
            <a:ext cx="8385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1055880" y="1905000"/>
            <a:ext cx="3597600" cy="26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orbel"/>
              <a:buNone/>
              <a:defRPr b="0" i="0" sz="3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4952704" y="685800"/>
            <a:ext cx="64023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7465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92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1065492" y="4648200"/>
            <a:ext cx="3582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8228565" y="6400800"/>
            <a:ext cx="1449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1522811" y="6400800"/>
            <a:ext cx="6554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9830772" y="6400800"/>
            <a:ext cx="8385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522809" y="381000"/>
            <a:ext cx="9146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orbel"/>
              <a:buNone/>
              <a:defRPr b="0" i="0" sz="3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522809" y="1905000"/>
            <a:ext cx="9136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7465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92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228565" y="6400800"/>
            <a:ext cx="1449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522811" y="6400800"/>
            <a:ext cx="6554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9830772" y="6400800"/>
            <a:ext cx="8385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5.gif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2.xml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3.xml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ctrTitle"/>
          </p:nvPr>
        </p:nvSpPr>
        <p:spPr>
          <a:xfrm>
            <a:off x="1207200" y="2668750"/>
            <a:ext cx="9777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rbe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Проект</a:t>
            </a:r>
            <a:br>
              <a:rPr b="0" i="0" lang="ru-RU" sz="3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ru-RU" sz="3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“Воздушно-инженерная школа</a:t>
            </a:r>
            <a:br>
              <a:rPr b="0" i="0" lang="ru-RU" sz="3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ru-RU" sz="3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(CanSat в России)”</a:t>
            </a:r>
            <a:endParaRPr sz="4100"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rbel"/>
              <a:buNone/>
            </a:pPr>
            <a:br>
              <a:rPr b="0" i="0" lang="ru-RU" sz="4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ru-RU" sz="4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Команда “</a:t>
            </a:r>
            <a:r>
              <a:rPr lang="ru-RU" sz="4100"/>
              <a:t>Спутникостроительный завод им. композитора Юрия Шостаковича</a:t>
            </a:r>
            <a:r>
              <a:rPr b="0" i="0" lang="ru-RU" sz="4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” </a:t>
            </a:r>
            <a:endParaRPr b="0" i="0" sz="41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rbel"/>
              <a:buNone/>
            </a:pPr>
            <a:r>
              <a:rPr lang="ru-RU" sz="4100"/>
              <a:t>представляет стратосферную систему “Шмель”</a:t>
            </a:r>
            <a:endParaRPr sz="4100"/>
          </a:p>
        </p:txBody>
      </p:sp>
      <p:sp>
        <p:nvSpPr>
          <p:cNvPr id="83" name="Google Shape;83;p13"/>
          <p:cNvSpPr txBox="1"/>
          <p:nvPr>
            <p:ph idx="1" type="subTitle"/>
          </p:nvPr>
        </p:nvSpPr>
        <p:spPr>
          <a:xfrm>
            <a:off x="1828801" y="5824541"/>
            <a:ext cx="83832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</a:pPr>
            <a:r>
              <a:rPr b="0" i="0" lang="ru-RU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УЧАСТНИКИ: ЕЛЮТИН К.,</a:t>
            </a:r>
            <a:r>
              <a:rPr lang="ru-RU">
                <a:solidFill>
                  <a:schemeClr val="lt1"/>
                </a:solidFill>
              </a:rPr>
              <a:t> МИХАЙЛОВ С., ЧЕРНОВ А., ЯКОВЕНКО А.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</a:pPr>
            <a:r>
              <a:rPr b="0" i="0" lang="ru-RU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КУРАТОР: ПРОКОПЬЕВ В.</a:t>
            </a:r>
            <a:endParaRPr b="0" i="0" sz="21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logo_rsc_energia_1-01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09600" y="-127000"/>
            <a:ext cx="5121263" cy="188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18599" l="0" r="0" t="0"/>
          <a:stretch/>
        </p:blipFill>
        <p:spPr>
          <a:xfrm>
            <a:off x="114750" y="5424124"/>
            <a:ext cx="1586300" cy="12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4788" y="352675"/>
            <a:ext cx="9620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3225" y="5615038"/>
            <a:ext cx="2678775" cy="10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1522800" y="381000"/>
            <a:ext cx="91464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ru-RU"/>
              <a:t>Солнечный датчик	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874" y="1065300"/>
            <a:ext cx="7066151" cy="52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1522800" y="381000"/>
            <a:ext cx="91464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ru-RU"/>
              <a:t>Солнечный датчик	</a:t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850" y="333375"/>
            <a:ext cx="5353050" cy="61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/>
          <p:nvPr/>
        </p:nvSpPr>
        <p:spPr>
          <a:xfrm>
            <a:off x="6624425" y="6007750"/>
            <a:ext cx="2448000" cy="51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7187925" y="6054475"/>
            <a:ext cx="1605300" cy="42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 rotWithShape="1">
          <a:blip r:embed="rId4">
            <a:alphaModFix/>
          </a:blip>
          <a:srcRect b="40084" l="16273" r="5710" t="13255"/>
          <a:stretch/>
        </p:blipFill>
        <p:spPr>
          <a:xfrm>
            <a:off x="704650" y="1758300"/>
            <a:ext cx="5634651" cy="476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1522800" y="381000"/>
            <a:ext cx="91464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ru-RU"/>
              <a:t>Солнечный датчик. Симуляция	</a:t>
            </a:r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6198700" y="1691425"/>
            <a:ext cx="5345100" cy="25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800"/>
              <a:buChar char="●"/>
            </a:pPr>
            <a:r>
              <a:rPr lang="ru-RU"/>
              <a:t>В нашей компьютерной симуляции  отношение показаний фоторезисторов к реальным значениям всегда подчиняется нормальному распределению </a:t>
            </a:r>
            <a:r>
              <a:rPr lang="ru-RU"/>
              <a:t>с СКО 0,1</a:t>
            </a:r>
            <a:endParaRPr/>
          </a:p>
          <a:p>
            <a:pPr indent="-2603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ru-RU"/>
              <a:t>Результаты симуляции:</a:t>
            </a:r>
            <a:endParaRPr/>
          </a:p>
          <a:p>
            <a:pPr indent="-24765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ru-RU"/>
              <a:t>Средняя погрешность: </a:t>
            </a:r>
            <a:r>
              <a:rPr lang="ru-RU"/>
              <a:t>4,7°</a:t>
            </a:r>
            <a:endParaRPr/>
          </a:p>
          <a:p>
            <a:pPr indent="-24765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ru-RU"/>
              <a:t>СКО: 3,5°</a:t>
            </a:r>
            <a:endParaRPr/>
          </a:p>
          <a:p>
            <a:pPr indent="-24765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ru-RU"/>
              <a:t>Максимальная погрешность: 16°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700" y="1691425"/>
            <a:ext cx="533400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1522800" y="381000"/>
            <a:ext cx="91464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ru-RU"/>
              <a:t>Прочие датчики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1040100" y="1065400"/>
            <a:ext cx="10128000" cy="49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ru-RU"/>
              <a:t>Инерциальные</a:t>
            </a:r>
            <a:endParaRPr/>
          </a:p>
          <a:p>
            <a:pPr indent="-3619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ru-RU"/>
              <a:t>Акселерометр+Гироскоп LSM6DS3</a:t>
            </a:r>
            <a:endParaRPr/>
          </a:p>
          <a:p>
            <a:pPr indent="-3619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ru-RU"/>
              <a:t>Магнитометр LSM303C</a:t>
            </a:r>
            <a:endParaRPr/>
          </a:p>
          <a:p>
            <a:pPr indent="-3746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ru-RU"/>
              <a:t>Атмосферные</a:t>
            </a:r>
            <a:endParaRPr/>
          </a:p>
          <a:p>
            <a:pPr indent="-3619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ru-RU"/>
              <a:t>Внутренний датчик давления, температуры и влажности BME280</a:t>
            </a:r>
            <a:endParaRPr/>
          </a:p>
          <a:p>
            <a:pPr indent="-3619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ru-RU"/>
              <a:t>Внешние</a:t>
            </a:r>
            <a:endParaRPr/>
          </a:p>
          <a:p>
            <a:pPr indent="-34925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ru-RU"/>
              <a:t>Датчик давления MPX2100</a:t>
            </a:r>
            <a:endParaRPr/>
          </a:p>
          <a:p>
            <a:pPr indent="-34925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ru-RU"/>
              <a:t>Датчик температуры DS18B20</a:t>
            </a:r>
            <a:endParaRPr/>
          </a:p>
          <a:p>
            <a:pPr indent="-3746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ru-RU"/>
              <a:t>Две TTL камеры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1522800" y="381000"/>
            <a:ext cx="91464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ru-RU"/>
              <a:t>Построение траектории по ИНС</a:t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0" y="1843100"/>
            <a:ext cx="8128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838200" y="365126"/>
            <a:ext cx="10515600" cy="526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860"/>
              <a:buFont typeface="Corbel"/>
              <a:buNone/>
            </a:pPr>
            <a:r>
              <a:rPr lang="ru-RU" sz="4860"/>
              <a:t>Структурная схема аппарата</a:t>
            </a:r>
            <a:endParaRPr sz="4860"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3652"/>
            <a:ext cx="11887195" cy="5566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838200" y="365126"/>
            <a:ext cx="10515600" cy="526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860"/>
              <a:buFont typeface="Corbel"/>
              <a:buNone/>
            </a:pPr>
            <a:r>
              <a:rPr lang="ru-RU" sz="4860"/>
              <a:t>Структурная схема аппарата</a:t>
            </a:r>
            <a:endParaRPr sz="4860"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5725" y="978802"/>
            <a:ext cx="8041140" cy="5661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838200" y="365126"/>
            <a:ext cx="10515600" cy="526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860"/>
              <a:buFont typeface="Corbel"/>
              <a:buNone/>
            </a:pPr>
            <a:r>
              <a:rPr lang="ru-RU" sz="4860"/>
              <a:t>Схема электропитания</a:t>
            </a:r>
            <a:endParaRPr sz="4860"/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7075" y="999402"/>
            <a:ext cx="8008020" cy="5661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838200" y="365126"/>
            <a:ext cx="10515600" cy="526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860"/>
              <a:buFont typeface="Corbel"/>
              <a:buNone/>
            </a:pPr>
            <a:r>
              <a:rPr lang="ru-RU" sz="4860"/>
              <a:t>Расчет энергобаланса</a:t>
            </a:r>
            <a:endParaRPr sz="4860"/>
          </a:p>
        </p:txBody>
      </p:sp>
      <p:graphicFrame>
        <p:nvGraphicFramePr>
          <p:cNvPr id="200" name="Google Shape;200;p30"/>
          <p:cNvGraphicFramePr/>
          <p:nvPr/>
        </p:nvGraphicFramePr>
        <p:xfrm>
          <a:off x="838200" y="113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{6FB8F075-92CF-46C3-8CFA-B23E0AC61392}</a:tableStyleId>
              </a:tblPr>
              <a:tblGrid>
                <a:gridCol w="2827100"/>
                <a:gridCol w="1951700"/>
                <a:gridCol w="2440525"/>
                <a:gridCol w="1436300"/>
                <a:gridCol w="1860000"/>
              </a:tblGrid>
              <a:tr h="1046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/>
                        <a:t>Назначение</a:t>
                      </a:r>
                      <a:endParaRPr sz="2400"/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Напряжение (В)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Потребляемая мощность (Вт)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Время работы (с)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Энергия (Дж)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3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/>
                        <a:t>SCU</a:t>
                      </a:r>
                      <a:endParaRPr sz="2400"/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5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0,5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21600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11500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3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/>
                        <a:t>PCU</a:t>
                      </a:r>
                      <a:endParaRPr sz="2400"/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5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0,1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21600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5700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3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/>
                        <a:t>CCU</a:t>
                      </a:r>
                      <a:endParaRPr sz="2400"/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5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0,8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21600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13800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3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/>
                        <a:t>ICU</a:t>
                      </a:r>
                      <a:endParaRPr sz="2400"/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5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1,9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21600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46500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3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/>
                        <a:t>Усилитель</a:t>
                      </a:r>
                      <a:endParaRPr sz="2400"/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7.4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1,2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144</a:t>
                      </a: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00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17300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3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400"/>
                        <a:t>Итого</a:t>
                      </a:r>
                      <a:endParaRPr sz="2400"/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400">
                          <a:solidFill>
                            <a:srgbClr val="FFFFFF"/>
                          </a:solidFill>
                        </a:rPr>
                        <a:t>4,5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400">
                          <a:solidFill>
                            <a:srgbClr val="FFFFFF"/>
                          </a:solidFill>
                        </a:rPr>
                        <a:t>95700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5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rgbClr val="FFFFFF"/>
                          </a:solidFill>
                        </a:rPr>
                        <a:t>Требования к ёмкости батареи, А*ч (при номинальном напряжении 7.4 Вольта):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400">
                          <a:solidFill>
                            <a:srgbClr val="FFFFFF"/>
                          </a:solidFill>
                        </a:rPr>
                        <a:t>3,55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3600" marB="36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838200" y="365126"/>
            <a:ext cx="10515600" cy="526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860"/>
              <a:buFont typeface="Corbel"/>
              <a:buNone/>
            </a:pPr>
            <a:r>
              <a:rPr lang="ru-RU" sz="4860"/>
              <a:t>Радиосистема (430 mHz)</a:t>
            </a:r>
            <a:endParaRPr sz="4860"/>
          </a:p>
        </p:txBody>
      </p:sp>
      <p:pic>
        <p:nvPicPr>
          <p:cNvPr descr="https://www.picclickimg.com/d/l400/pict/192600985413_/SX1268-Lora-E22-400M22S-433MHz-22dBm-6500m-SPI-SMD.jpg" id="206" name="Google Shape;20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602" y="1326294"/>
            <a:ext cx="3305537" cy="330553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1689904" y="5937813"/>
            <a:ext cx="18028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Semtech SX1268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4812324" y="1233696"/>
            <a:ext cx="6692911" cy="4900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800"/>
              <a:buNone/>
            </a:pPr>
            <a:r>
              <a:rPr b="1" lang="ru-RU"/>
              <a:t>LoRa модуляция</a:t>
            </a:r>
            <a:endParaRPr b="1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Char char="•"/>
            </a:pPr>
            <a:r>
              <a:rPr lang="ru-RU"/>
              <a:t>Скорость передачи:  до  62.5  кбит/с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Char char="•"/>
            </a:pPr>
            <a:r>
              <a:rPr lang="ru-RU"/>
              <a:t>Возможность использования избыточного кодирования для высокой помехоустойчивости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None/>
            </a:pPr>
            <a:r>
              <a:rPr b="1" lang="ru-RU"/>
              <a:t>2FSK модуляция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Char char="•"/>
            </a:pPr>
            <a:r>
              <a:rPr lang="ru-RU"/>
              <a:t>Скорость передачи:  до 300  кбит/с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None/>
            </a:pPr>
            <a:r>
              <a:rPr b="1" lang="ru-RU"/>
              <a:t>Используется усилитель на 6Вт</a:t>
            </a:r>
            <a:endParaRPr b="1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838200" y="203080"/>
            <a:ext cx="10515600" cy="514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860"/>
              <a:buFont typeface="Corbel"/>
              <a:buNone/>
            </a:pPr>
            <a:r>
              <a:rPr lang="ru-RU" sz="4860"/>
              <a:t>Цель проекта</a:t>
            </a:r>
            <a:endParaRPr sz="4860"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196770" y="879676"/>
            <a:ext cx="11482086" cy="549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400"/>
              <a:buNone/>
            </a:pPr>
            <a:r>
              <a:rPr b="1" lang="ru-RU" sz="2400" u="sng"/>
              <a:t>Обязательные задачи: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DEDED"/>
              </a:buClr>
              <a:buSzPts val="2400"/>
              <a:buChar char="•"/>
            </a:pPr>
            <a:r>
              <a:rPr lang="ru-RU" sz="2400"/>
              <a:t>измерение распределения температуры и давления во время подъема и спуска;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DEDED"/>
              </a:buClr>
              <a:buSzPts val="2400"/>
              <a:buChar char="•"/>
            </a:pPr>
            <a:r>
              <a:rPr lang="ru-RU" sz="2400"/>
              <a:t>измерение трёх компонент ускорения во время полёта;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DEDED"/>
              </a:buClr>
              <a:buSzPts val="2400"/>
              <a:buChar char="•"/>
            </a:pPr>
            <a:r>
              <a:rPr lang="ru-RU" sz="2400"/>
              <a:t>фотография Земли в период времени от 0 до 10 секунд после начала падения аппарата;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DEDED"/>
              </a:buClr>
              <a:buSzPts val="2400"/>
              <a:buChar char="•"/>
            </a:pPr>
            <a:r>
              <a:rPr lang="ru-RU" sz="2400"/>
              <a:t>фиксация точки разрушения шара-зонда (координаты, высота, время);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DEDED"/>
              </a:buClr>
              <a:buSzPts val="2400"/>
              <a:buChar char="•"/>
            </a:pPr>
            <a:r>
              <a:rPr lang="ru-RU" sz="2400"/>
              <a:t>фотофиксация неба в момент приземления;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DEDED"/>
              </a:buClr>
              <a:buSzPts val="2400"/>
              <a:buChar char="•"/>
            </a:pPr>
            <a:r>
              <a:rPr lang="ru-RU" sz="2400"/>
              <a:t>анализ телеметрии аппарата на приемном пункте во время полета;</a:t>
            </a:r>
            <a:endParaRPr sz="2400"/>
          </a:p>
          <a:p>
            <a:pPr indent="-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DEDED"/>
              </a:buClr>
              <a:buSzPts val="2400"/>
              <a:buChar char="•"/>
            </a:pPr>
            <a:r>
              <a:rPr lang="ru-RU" sz="2400"/>
              <a:t>построение траектории полета аппарата по показаниям акселерометра (после приземления). В обязательном порядке должны производиться сравнения с двумя типами датчиков -барометрическими и ГЛОНАСС/GPS.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838200" y="365126"/>
            <a:ext cx="10515600" cy="526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860"/>
              <a:buFont typeface="Corbel"/>
              <a:buNone/>
            </a:pPr>
            <a:r>
              <a:rPr lang="ru-RU" sz="4860"/>
              <a:t>Радиосистема (iridium)</a:t>
            </a:r>
            <a:endParaRPr sz="4860"/>
          </a:p>
        </p:txBody>
      </p:sp>
      <p:pic>
        <p:nvPicPr>
          <p:cNvPr descr="ÐÐ°ÑÑÐ¸Ð½ÐºÐ¸ Ð¿Ð¾ Ð·Ð°Ð¿ÑÐ¾ÑÑ iridium modem" id="214" name="Google Shape;21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838" y="1758964"/>
            <a:ext cx="4884517" cy="47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>
            <p:ph idx="1" type="body"/>
          </p:nvPr>
        </p:nvSpPr>
        <p:spPr>
          <a:xfrm>
            <a:off x="5752618" y="1758964"/>
            <a:ext cx="643938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590"/>
              <a:buNone/>
            </a:pPr>
            <a:r>
              <a:rPr lang="ru-RU" sz="2590"/>
              <a:t>Модем iridium 9602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590"/>
              <a:buNone/>
            </a:pPr>
            <a:r>
              <a:rPr lang="ru-RU" sz="2590"/>
              <a:t>Скорость передачи: 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590"/>
              <a:buNone/>
            </a:pPr>
            <a:r>
              <a:rPr lang="ru-RU" sz="2590"/>
              <a:t>340 байт раз в ~10 секунд</a:t>
            </a:r>
            <a:endParaRPr sz="259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590"/>
              <a:buNone/>
            </a:pPr>
            <a:r>
              <a:rPr lang="ru-RU" sz="2590"/>
              <a:t>Скорость приёма: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590"/>
              <a:buNone/>
            </a:pPr>
            <a:r>
              <a:rPr lang="ru-RU" sz="2590"/>
              <a:t>270 байт в раз в ~10 секунд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590"/>
              <a:buNone/>
            </a:pPr>
            <a:r>
              <a:t/>
            </a:r>
            <a:endParaRPr sz="259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590"/>
              <a:buNone/>
            </a:pPr>
            <a:r>
              <a:rPr lang="ru-RU" sz="2590"/>
              <a:t>Предназначен для отправки критической статусной информации и для приёма управляющих команд.</a:t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838200" y="365126"/>
            <a:ext cx="10515600" cy="526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860"/>
              <a:buFont typeface="Corbel"/>
              <a:buNone/>
            </a:pPr>
            <a:r>
              <a:rPr lang="ru-RU" sz="4860"/>
              <a:t>Вид аппарата</a:t>
            </a:r>
            <a:endParaRPr sz="4860"/>
          </a:p>
        </p:txBody>
      </p:sp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b="9222" l="15387" r="14447" t="0"/>
          <a:stretch/>
        </p:blipFill>
        <p:spPr>
          <a:xfrm>
            <a:off x="302050" y="1043650"/>
            <a:ext cx="5326500" cy="57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950" y="106210"/>
            <a:ext cx="6411050" cy="6645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838200" y="304801"/>
            <a:ext cx="10515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860"/>
              <a:buFont typeface="Corbel"/>
              <a:buNone/>
            </a:pPr>
            <a:r>
              <a:rPr lang="ru-RU" sz="4860"/>
              <a:t>Компоновка</a:t>
            </a:r>
            <a:endParaRPr sz="4860"/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535" y="831000"/>
            <a:ext cx="7472928" cy="60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838200" y="365126"/>
            <a:ext cx="10515600" cy="526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860"/>
              <a:buFont typeface="Corbel"/>
              <a:buNone/>
            </a:pPr>
            <a:r>
              <a:rPr lang="ru-RU" sz="4860"/>
              <a:t>Компоновка</a:t>
            </a:r>
            <a:endParaRPr sz="4860"/>
          </a:p>
        </p:txBody>
      </p:sp>
      <p:pic>
        <p:nvPicPr>
          <p:cNvPr id="234" name="Google Shape;23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4974" y="718063"/>
            <a:ext cx="8542049" cy="60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0" y="267700"/>
            <a:ext cx="12192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860"/>
              <a:buFont typeface="Corbel"/>
              <a:buNone/>
            </a:pPr>
            <a:r>
              <a:rPr lang="ru-RU" sz="4860"/>
              <a:t>Прочностной расчёт верхней крышки</a:t>
            </a:r>
            <a:endParaRPr sz="4860"/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3425"/>
            <a:ext cx="12191999" cy="4831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0" y="381100"/>
            <a:ext cx="9146400" cy="684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Прочностной расчёт нижней крышки</a:t>
            </a: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5400"/>
            <a:ext cx="12192000" cy="4827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838200" y="365126"/>
            <a:ext cx="10515600" cy="526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860"/>
              <a:buFont typeface="Corbel"/>
              <a:buNone/>
            </a:pPr>
            <a:r>
              <a:rPr lang="ru-RU" sz="4860"/>
              <a:t>Расчёт массы</a:t>
            </a:r>
            <a:endParaRPr sz="4860"/>
          </a:p>
        </p:txBody>
      </p:sp>
      <p:graphicFrame>
        <p:nvGraphicFramePr>
          <p:cNvPr id="252" name="Google Shape;252;p38"/>
          <p:cNvGraphicFramePr/>
          <p:nvPr/>
        </p:nvGraphicFramePr>
        <p:xfrm>
          <a:off x="952500" y="96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{8F91FD7B-E34E-4304-B2FB-7313F1284095}</a:tableStyleId>
              </a:tblPr>
              <a:tblGrid>
                <a:gridCol w="5143500"/>
                <a:gridCol w="5143500"/>
              </a:tblGrid>
              <a:tr h="841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>
                          <a:solidFill>
                            <a:schemeClr val="lt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Наименование</a:t>
                      </a:r>
                      <a:endParaRPr sz="2300">
                        <a:solidFill>
                          <a:schemeClr val="lt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300">
                          <a:solidFill>
                            <a:schemeClr val="lt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Масса (г)</a:t>
                      </a:r>
                      <a:endParaRPr sz="2300">
                        <a:solidFill>
                          <a:schemeClr val="lt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1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2300">
                          <a:solidFill>
                            <a:schemeClr val="lt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Электронная начинка и аккумуляторы</a:t>
                      </a:r>
                      <a:endParaRPr sz="2300">
                        <a:solidFill>
                          <a:schemeClr val="lt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2300">
                          <a:solidFill>
                            <a:schemeClr val="lt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447</a:t>
                      </a:r>
                      <a:endParaRPr sz="2300">
                        <a:solidFill>
                          <a:schemeClr val="lt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1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2300">
                          <a:solidFill>
                            <a:schemeClr val="lt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Корпус из углепластика, алюминиевые крышки и стержень</a:t>
                      </a:r>
                      <a:endParaRPr sz="2300">
                        <a:solidFill>
                          <a:schemeClr val="lt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2300">
                          <a:solidFill>
                            <a:schemeClr val="lt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232</a:t>
                      </a:r>
                      <a:endParaRPr sz="2300">
                        <a:solidFill>
                          <a:schemeClr val="lt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1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2300">
                          <a:solidFill>
                            <a:schemeClr val="lt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Печатные платы</a:t>
                      </a:r>
                      <a:endParaRPr sz="2300">
                        <a:solidFill>
                          <a:schemeClr val="lt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2300">
                          <a:solidFill>
                            <a:schemeClr val="lt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 &gt;120</a:t>
                      </a:r>
                      <a:endParaRPr sz="2300">
                        <a:solidFill>
                          <a:schemeClr val="lt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1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2300">
                          <a:solidFill>
                            <a:schemeClr val="lt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Напечатанные детали на 3D принтере</a:t>
                      </a:r>
                      <a:endParaRPr sz="2300">
                        <a:solidFill>
                          <a:schemeClr val="lt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2300">
                          <a:solidFill>
                            <a:schemeClr val="lt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82</a:t>
                      </a:r>
                      <a:endParaRPr sz="2300">
                        <a:solidFill>
                          <a:schemeClr val="lt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1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2300">
                          <a:solidFill>
                            <a:schemeClr val="lt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Прочие элементы конструкции</a:t>
                      </a:r>
                      <a:endParaRPr sz="2300">
                        <a:solidFill>
                          <a:schemeClr val="lt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2300">
                          <a:solidFill>
                            <a:schemeClr val="lt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~100</a:t>
                      </a:r>
                      <a:endParaRPr sz="2300">
                        <a:solidFill>
                          <a:schemeClr val="lt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1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ru-RU" sz="2300">
                          <a:solidFill>
                            <a:schemeClr val="lt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Итого</a:t>
                      </a:r>
                      <a:endParaRPr b="1" i="1" sz="2300">
                        <a:solidFill>
                          <a:schemeClr val="lt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2300">
                          <a:solidFill>
                            <a:schemeClr val="lt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~981</a:t>
                      </a:r>
                      <a:endParaRPr sz="2300">
                        <a:solidFill>
                          <a:schemeClr val="lt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838200" y="365125"/>
            <a:ext cx="10515600" cy="688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860"/>
              <a:buFont typeface="Corbel"/>
              <a:buNone/>
            </a:pPr>
            <a:r>
              <a:rPr lang="ru-RU" sz="4860"/>
              <a:t>Наземная инфраструктура</a:t>
            </a:r>
            <a:endParaRPr sz="4860"/>
          </a:p>
        </p:txBody>
      </p:sp>
      <p:sp>
        <p:nvSpPr>
          <p:cNvPr id="258" name="Google Shape;258;p39"/>
          <p:cNvSpPr/>
          <p:nvPr/>
        </p:nvSpPr>
        <p:spPr>
          <a:xfrm>
            <a:off x="1095154" y="1646517"/>
            <a:ext cx="2152800" cy="111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2700">
            <a:solidFill>
              <a:srgbClr val="2F7E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Corbel"/>
                <a:ea typeface="Corbel"/>
                <a:cs typeface="Corbel"/>
                <a:sym typeface="Corbel"/>
              </a:rPr>
              <a:t>Аппарат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9" name="Google Shape;259;p39"/>
          <p:cNvSpPr/>
          <p:nvPr/>
        </p:nvSpPr>
        <p:spPr>
          <a:xfrm>
            <a:off x="1095100" y="4792200"/>
            <a:ext cx="2152800" cy="56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2700">
            <a:solidFill>
              <a:srgbClr val="2F7E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Corbel"/>
                <a:ea typeface="Corbel"/>
                <a:cs typeface="Corbel"/>
                <a:sym typeface="Corbel"/>
              </a:rPr>
              <a:t>Приёмная станция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0" name="Google Shape;260;p39"/>
          <p:cNvSpPr/>
          <p:nvPr/>
        </p:nvSpPr>
        <p:spPr>
          <a:xfrm>
            <a:off x="9118375" y="4792200"/>
            <a:ext cx="2152800" cy="56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2700">
            <a:solidFill>
              <a:srgbClr val="2F7E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Corbel"/>
                <a:ea typeface="Corbel"/>
                <a:cs typeface="Corbel"/>
                <a:sym typeface="Corbel"/>
              </a:rPr>
              <a:t>Наземная станция сети И</a:t>
            </a:r>
            <a:r>
              <a:rPr lang="ru-RU" sz="1800">
                <a:latin typeface="Corbel"/>
                <a:ea typeface="Corbel"/>
                <a:cs typeface="Corbel"/>
                <a:sym typeface="Corbel"/>
              </a:rPr>
              <a:t>ридиум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1" name="Google Shape;261;p39"/>
          <p:cNvSpPr/>
          <p:nvPr/>
        </p:nvSpPr>
        <p:spPr>
          <a:xfrm>
            <a:off x="6443950" y="4792194"/>
            <a:ext cx="2152800" cy="56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2700">
            <a:solidFill>
              <a:srgbClr val="2F7E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Corbel"/>
                <a:ea typeface="Corbel"/>
                <a:cs typeface="Corbel"/>
                <a:sym typeface="Corbel"/>
              </a:rPr>
              <a:t>Сервер-ретранслятор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2" name="Google Shape;262;p39"/>
          <p:cNvSpPr/>
          <p:nvPr/>
        </p:nvSpPr>
        <p:spPr>
          <a:xfrm>
            <a:off x="3769525" y="4792204"/>
            <a:ext cx="2152800" cy="56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2700">
            <a:solidFill>
              <a:srgbClr val="2F7E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Corbel"/>
                <a:ea typeface="Corbel"/>
                <a:cs typeface="Corbel"/>
                <a:sym typeface="Corbel"/>
              </a:rPr>
              <a:t>Ноутбук оператора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63" name="Google Shape;263;p39"/>
          <p:cNvCxnSpPr>
            <a:stCxn id="259" idx="3"/>
            <a:endCxn id="262" idx="1"/>
          </p:cNvCxnSpPr>
          <p:nvPr/>
        </p:nvCxnSpPr>
        <p:spPr>
          <a:xfrm>
            <a:off x="3247900" y="5073300"/>
            <a:ext cx="5217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" name="Google Shape;264;p39"/>
          <p:cNvCxnSpPr>
            <a:stCxn id="261" idx="1"/>
            <a:endCxn id="262" idx="3"/>
          </p:cNvCxnSpPr>
          <p:nvPr/>
        </p:nvCxnSpPr>
        <p:spPr>
          <a:xfrm flipH="1">
            <a:off x="5922250" y="5073294"/>
            <a:ext cx="5217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5" name="Google Shape;265;p39"/>
          <p:cNvCxnSpPr>
            <a:stCxn id="260" idx="1"/>
            <a:endCxn id="261" idx="3"/>
          </p:cNvCxnSpPr>
          <p:nvPr/>
        </p:nvCxnSpPr>
        <p:spPr>
          <a:xfrm flipH="1">
            <a:off x="8596675" y="5073300"/>
            <a:ext cx="5217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6" name="Google Shape;2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4474" y="482198"/>
            <a:ext cx="1620600" cy="136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3764" y="5580223"/>
            <a:ext cx="2242025" cy="10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7825" y="-166112"/>
            <a:ext cx="7590551" cy="52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5">
            <a:alphaModFix/>
          </a:blip>
          <a:srcRect b="0" l="22263" r="0" t="0"/>
          <a:stretch/>
        </p:blipFill>
        <p:spPr>
          <a:xfrm rot="5400000">
            <a:off x="901250" y="2884875"/>
            <a:ext cx="2387800" cy="21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9"/>
          <p:cNvSpPr/>
          <p:nvPr/>
        </p:nvSpPr>
        <p:spPr>
          <a:xfrm>
            <a:off x="9118375" y="1921013"/>
            <a:ext cx="2152800" cy="56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2700">
            <a:solidFill>
              <a:srgbClr val="2F7E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Corbel"/>
                <a:ea typeface="Corbel"/>
                <a:cs typeface="Corbel"/>
                <a:sym typeface="Corbel"/>
              </a:rPr>
              <a:t>Спутник сети </a:t>
            </a:r>
            <a:r>
              <a:rPr lang="ru-RU" sz="1800">
                <a:latin typeface="Corbel"/>
                <a:ea typeface="Corbel"/>
                <a:cs typeface="Corbel"/>
                <a:sym typeface="Corbel"/>
              </a:rPr>
              <a:t>Иридиум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524062" y="2537312"/>
            <a:ext cx="3117425" cy="21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6">
            <a:alphaModFix/>
          </a:blip>
          <a:srcRect b="48247" l="30610" r="32227" t="4524"/>
          <a:stretch/>
        </p:blipFill>
        <p:spPr>
          <a:xfrm>
            <a:off x="1188588" y="5473425"/>
            <a:ext cx="1813408" cy="12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9"/>
          <p:cNvPicPr preferRelativeResize="0"/>
          <p:nvPr/>
        </p:nvPicPr>
        <p:blipFill rotWithShape="1">
          <a:blip r:embed="rId7">
            <a:alphaModFix/>
          </a:blip>
          <a:srcRect b="47876" l="49458" r="34866" t="24983"/>
          <a:stretch/>
        </p:blipFill>
        <p:spPr>
          <a:xfrm>
            <a:off x="6934975" y="5541725"/>
            <a:ext cx="1350101" cy="11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9"/>
          <p:cNvPicPr preferRelativeResize="0"/>
          <p:nvPr/>
        </p:nvPicPr>
        <p:blipFill rotWithShape="1">
          <a:blip r:embed="rId7">
            <a:alphaModFix/>
          </a:blip>
          <a:srcRect b="15830" l="63832" r="15995" t="41339"/>
          <a:stretch/>
        </p:blipFill>
        <p:spPr>
          <a:xfrm>
            <a:off x="4170872" y="5415997"/>
            <a:ext cx="1350094" cy="13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/>
          <p:nvPr>
            <p:ph type="title"/>
          </p:nvPr>
        </p:nvSpPr>
        <p:spPr>
          <a:xfrm>
            <a:off x="838200" y="365125"/>
            <a:ext cx="10515600" cy="688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860"/>
              <a:buFont typeface="Corbel"/>
              <a:buNone/>
            </a:pPr>
            <a:r>
              <a:rPr lang="ru-RU" sz="4860"/>
              <a:t>Протоколы взаимодействия</a:t>
            </a:r>
            <a:endParaRPr sz="4860"/>
          </a:p>
        </p:txBody>
      </p:sp>
      <p:sp>
        <p:nvSpPr>
          <p:cNvPr id="280" name="Google Shape;280;p40"/>
          <p:cNvSpPr txBox="1"/>
          <p:nvPr>
            <p:ph idx="1" type="body"/>
          </p:nvPr>
        </p:nvSpPr>
        <p:spPr>
          <a:xfrm>
            <a:off x="8615450" y="1126650"/>
            <a:ext cx="3017100" cy="5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800"/>
              <a:buNone/>
            </a:pPr>
            <a:r>
              <a:rPr lang="ru-RU"/>
              <a:t>Все данные при передаче упаковываются в пакеты MAVLink. Далее, они передаются по транспортным протоколам, описанным на картинке.</a:t>
            </a:r>
            <a:endParaRPr/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126650"/>
            <a:ext cx="7716926" cy="545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589375" y="444175"/>
            <a:ext cx="91464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ru-RU"/>
              <a:t>Бюджет</a:t>
            </a:r>
            <a:endParaRPr/>
          </a:p>
        </p:txBody>
      </p:sp>
      <p:graphicFrame>
        <p:nvGraphicFramePr>
          <p:cNvPr id="287" name="Google Shape;287;p41"/>
          <p:cNvGraphicFramePr/>
          <p:nvPr/>
        </p:nvGraphicFramePr>
        <p:xfrm>
          <a:off x="589375" y="112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{E73444AC-6AF9-41B8-9069-1F177E923EED}</a:tableStyleId>
              </a:tblPr>
              <a:tblGrid>
                <a:gridCol w="3354075"/>
                <a:gridCol w="3315750"/>
                <a:gridCol w="1214875"/>
                <a:gridCol w="1562525"/>
                <a:gridCol w="1336575"/>
              </a:tblGrid>
              <a:tr h="628600"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Corbel"/>
                          <a:ea typeface="Corbel"/>
                          <a:cs typeface="Corbel"/>
                          <a:sym typeface="Corbel"/>
                        </a:rPr>
                        <a:t>Наименование</a:t>
                      </a:r>
                      <a:endParaRPr sz="18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Модель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Кол-во, шт.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Цена за 1 шт, руб.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Общая сумма, руб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75"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Corbel"/>
                          <a:ea typeface="Corbel"/>
                          <a:cs typeface="Corbel"/>
                          <a:sym typeface="Corbel"/>
                        </a:rPr>
                        <a:t>Термобарогигрометр</a:t>
                      </a:r>
                      <a:endParaRPr sz="18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BME-280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380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380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75"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Corbel"/>
                          <a:ea typeface="Corbel"/>
                          <a:cs typeface="Corbel"/>
                          <a:sym typeface="Corbel"/>
                        </a:rPr>
                        <a:t>Барометрический датчик</a:t>
                      </a:r>
                      <a:endParaRPr sz="18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MPX2100AP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2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1180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2360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75"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Corbel"/>
                          <a:ea typeface="Corbel"/>
                          <a:cs typeface="Corbel"/>
                          <a:sym typeface="Corbel"/>
                        </a:rPr>
                        <a:t>Датчик силы тока</a:t>
                      </a:r>
                      <a:endParaRPr sz="18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INA219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6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330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1980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75"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Corbel"/>
                          <a:ea typeface="Corbel"/>
                          <a:cs typeface="Corbel"/>
                          <a:sym typeface="Corbel"/>
                        </a:rPr>
                        <a:t>Модем IRIDIUM</a:t>
                      </a:r>
                      <a:endParaRPr sz="18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iridium 9602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7000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7000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75"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Corbel"/>
                          <a:ea typeface="Corbel"/>
                          <a:cs typeface="Corbel"/>
                          <a:sym typeface="Corbel"/>
                        </a:rPr>
                        <a:t>П</a:t>
                      </a:r>
                      <a:r>
                        <a:rPr lang="ru-RU" sz="1800">
                          <a:latin typeface="Corbel"/>
                          <a:ea typeface="Corbel"/>
                          <a:cs typeface="Corbel"/>
                          <a:sym typeface="Corbel"/>
                        </a:rPr>
                        <a:t>лата с микроконтроллером</a:t>
                      </a:r>
                      <a:endParaRPr sz="18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blue pill STM32F103C8T6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2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552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1104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8600"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Corbel"/>
                          <a:ea typeface="Corbel"/>
                          <a:cs typeface="Corbel"/>
                          <a:sym typeface="Corbel"/>
                        </a:rPr>
                        <a:t>Преобразователь DC-DC понижающий</a:t>
                      </a:r>
                      <a:endParaRPr sz="18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LM2596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2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159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318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75"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Corbel"/>
                          <a:ea typeface="Corbel"/>
                          <a:cs typeface="Corbel"/>
                          <a:sym typeface="Corbel"/>
                        </a:rPr>
                        <a:t>Радиомаяк</a:t>
                      </a:r>
                      <a:endParaRPr sz="18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Маяк Mini для Rockwell lBeacon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4400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4400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75"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Corbel"/>
                          <a:ea typeface="Corbel"/>
                          <a:cs typeface="Corbel"/>
                          <a:sym typeface="Corbel"/>
                        </a:rPr>
                        <a:t>Р</a:t>
                      </a:r>
                      <a:r>
                        <a:rPr lang="ru-RU" sz="1800">
                          <a:latin typeface="Corbel"/>
                          <a:ea typeface="Corbel"/>
                          <a:cs typeface="Corbel"/>
                          <a:sym typeface="Corbel"/>
                        </a:rPr>
                        <a:t>адиомодуль LoRa</a:t>
                      </a:r>
                      <a:endParaRPr sz="18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EBYTE E22-400M22S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2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598,38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1196,76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75"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Corbel"/>
                          <a:ea typeface="Corbel"/>
                          <a:cs typeface="Corbel"/>
                          <a:sym typeface="Corbel"/>
                        </a:rPr>
                        <a:t>Сервопривод</a:t>
                      </a:r>
                      <a:endParaRPr sz="18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TowerPro MG90S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160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160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75"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Corbel"/>
                          <a:ea typeface="Corbel"/>
                          <a:cs typeface="Corbel"/>
                          <a:sym typeface="Corbel"/>
                        </a:rPr>
                        <a:t>Термометрический датчик</a:t>
                      </a:r>
                      <a:endParaRPr sz="18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ds18b20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2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130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260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75"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Corbel"/>
                          <a:ea typeface="Corbel"/>
                          <a:cs typeface="Corbel"/>
                          <a:sym typeface="Corbel"/>
                        </a:rPr>
                        <a:t>усилитель мощности укв</a:t>
                      </a:r>
                      <a:endParaRPr sz="18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5W RF Power Amplifier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1094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1094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75"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Corbel"/>
                          <a:ea typeface="Corbel"/>
                          <a:cs typeface="Corbel"/>
                          <a:sym typeface="Corbel"/>
                        </a:rPr>
                        <a:t>Фоторезисторы</a:t>
                      </a:r>
                      <a:endParaRPr sz="18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VT93N1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12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55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660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75"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Corbel"/>
                          <a:ea typeface="Corbel"/>
                          <a:cs typeface="Corbel"/>
                          <a:sym typeface="Corbel"/>
                        </a:rPr>
                        <a:t>GPS модуль</a:t>
                      </a:r>
                      <a:endParaRPr sz="18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Ublox NEO-7M-000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560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560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75"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Corbel"/>
                          <a:ea typeface="Corbel"/>
                          <a:cs typeface="Corbel"/>
                          <a:sym typeface="Corbel"/>
                        </a:rPr>
                        <a:t>Micro SD карта</a:t>
                      </a:r>
                      <a:endParaRPr sz="18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microSDHC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380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380</a:t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75"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800">
                          <a:latin typeface="Corbel"/>
                          <a:ea typeface="Corbel"/>
                          <a:cs typeface="Corbel"/>
                          <a:sym typeface="Corbel"/>
                        </a:rPr>
                        <a:t>Сумма:</a:t>
                      </a:r>
                      <a:endParaRPr b="1" sz="18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5999" marR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-RU" sz="18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~22000</a:t>
                      </a:r>
                      <a:endParaRPr b="1" sz="18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36000" marL="360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838200" y="203080"/>
            <a:ext cx="10515600" cy="514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860"/>
              <a:buFont typeface="Corbel"/>
              <a:buNone/>
            </a:pPr>
            <a:r>
              <a:rPr lang="ru-RU" sz="4860"/>
              <a:t>Цель проекта</a:t>
            </a:r>
            <a:endParaRPr sz="4860"/>
          </a:p>
        </p:txBody>
      </p:sp>
      <p:sp>
        <p:nvSpPr>
          <p:cNvPr id="99" name="Google Shape;99;p15"/>
          <p:cNvSpPr txBox="1"/>
          <p:nvPr/>
        </p:nvSpPr>
        <p:spPr>
          <a:xfrm>
            <a:off x="347241" y="879675"/>
            <a:ext cx="11551533" cy="5845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ru-RU" sz="2400" u="sng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Дополнительные задачи:</a:t>
            </a:r>
            <a:endParaRPr sz="2400"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0" lang="ru-RU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получение спектра видимого солнечного излучения на разных высотах;</a:t>
            </a:r>
            <a:endParaRPr b="0" i="0" sz="22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69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ru-RU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оценка поглощения атмосферой солнечного излучения видимого спектра;</a:t>
            </a:r>
            <a:endParaRPr b="0" i="0" sz="22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69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ru-RU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создание герметичного корпуса аппарата;</a:t>
            </a:r>
            <a:endParaRPr b="0" i="0" sz="22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69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ru-RU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поддержание микроклимата внутри аппарата;</a:t>
            </a:r>
            <a:endParaRPr b="0" i="0" sz="22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69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ru-RU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определение температуры, давления и относительной влажности внутри аппарата;</a:t>
            </a:r>
            <a:endParaRPr b="0" i="0" sz="22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69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ru-RU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измерение ускорений и угловых скоростей на протяжении всего полёта;</a:t>
            </a:r>
            <a:endParaRPr b="0" i="0" sz="22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69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ru-RU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определение координат аппарата по </a:t>
            </a:r>
            <a:r>
              <a:rPr b="0" i="0" lang="ru-RU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GPS</a:t>
            </a:r>
            <a:r>
              <a:rPr b="0" i="0" lang="ru-RU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;</a:t>
            </a:r>
            <a:endParaRPr b="0" i="0" sz="22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69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ru-RU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передача данных по радиоканалу на частоте 433 МГц;</a:t>
            </a:r>
            <a:endParaRPr b="0" i="0" sz="22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69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ru-RU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ru-RU" sz="2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двусторонний канал связи</a:t>
            </a:r>
            <a:r>
              <a:rPr b="0" i="0" lang="ru-RU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с использованием спутникового модема IRIDIUM (для облегчения поисково-спасательных работ и</a:t>
            </a:r>
            <a:r>
              <a:rPr lang="ru-RU" sz="2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управления в экстренных ситуациях</a:t>
            </a:r>
            <a:r>
              <a:rPr b="0" i="0" lang="ru-RU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);</a:t>
            </a:r>
            <a:endParaRPr b="0" i="0" sz="22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69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ru-RU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использование радио</a:t>
            </a:r>
            <a:r>
              <a:rPr lang="ru-RU" sz="2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м</a:t>
            </a:r>
            <a:r>
              <a:rPr b="0" i="0" lang="ru-RU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аяка для поиска аппарата;</a:t>
            </a:r>
            <a:endParaRPr b="0" i="0" sz="22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69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ru-RU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создание и отработка системы определения направления на источник освещения (Солнце);</a:t>
            </a:r>
            <a:endParaRPr b="0" i="0" sz="22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1441300" y="0"/>
            <a:ext cx="91464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ru-RU"/>
              <a:t>План работ</a:t>
            </a:r>
            <a:endParaRPr/>
          </a:p>
        </p:txBody>
      </p:sp>
      <p:graphicFrame>
        <p:nvGraphicFramePr>
          <p:cNvPr id="293" name="Google Shape;293;p42"/>
          <p:cNvGraphicFramePr/>
          <p:nvPr/>
        </p:nvGraphicFramePr>
        <p:xfrm>
          <a:off x="1015225" y="76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{8F91FD7B-E34E-4304-B2FB-7313F1284095}</a:tableStyleId>
              </a:tblPr>
              <a:tblGrid>
                <a:gridCol w="4201750"/>
                <a:gridCol w="2656250"/>
                <a:gridCol w="3429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Создание печатных плат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Февраль - Март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Кирилл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Создание корпуса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Февраль - Апрель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Антон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Отработка модели спектрометра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Февраль - Апрель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Арина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Написание бортового ПО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Февраль - Апрель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Кирилл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Тестирование </a:t>
                      </a: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бортового</a:t>
                      </a: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 ПО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А</a:t>
                      </a: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прель - Май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Кирилл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Написание и тестирование наземного и серверного ПО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Май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Сергей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Отработка модели солнечного датчика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Май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Сергей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Сборка электроники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Апрель - Май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Кирилл, Арина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Тестирование корпуса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А</a:t>
                      </a: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прель - Май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Антон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Финальная сборка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Май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Антон, Арина</a:t>
                      </a:r>
                      <a:endParaRPr sz="22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4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Интеграционное тестирование</a:t>
                      </a:r>
                      <a:endParaRPr b="1" sz="24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4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Июнь</a:t>
                      </a:r>
                      <a:endParaRPr b="1" sz="24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4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Вся команда</a:t>
                      </a:r>
                      <a:endParaRPr b="1" sz="24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4000" marB="54000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>
            <p:ph type="title"/>
          </p:nvPr>
        </p:nvSpPr>
        <p:spPr>
          <a:xfrm>
            <a:off x="152400" y="381000"/>
            <a:ext cx="9146400" cy="684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Крепление к шару</a:t>
            </a:r>
            <a:endParaRPr/>
          </a:p>
        </p:txBody>
      </p:sp>
      <p:pic>
        <p:nvPicPr>
          <p:cNvPr id="299" name="Google Shape;2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7700"/>
            <a:ext cx="4450950" cy="48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350" y="688907"/>
            <a:ext cx="7449700" cy="5957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1522800" y="381000"/>
            <a:ext cx="91464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ru-RU" sz="4800"/>
              <a:t>Полезная нагрузка аппарата</a:t>
            </a:r>
            <a:endParaRPr sz="4800"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1484000" y="1594850"/>
            <a:ext cx="9185100" cy="49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600"/>
              <a:buChar char="•"/>
            </a:pPr>
            <a:r>
              <a:rPr lang="ru-RU" sz="3600"/>
              <a:t>Спектрометр</a:t>
            </a:r>
            <a:endParaRPr sz="3600"/>
          </a:p>
          <a:p>
            <a:pPr indent="-2794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600"/>
              <a:buChar char="•"/>
            </a:pPr>
            <a:r>
              <a:rPr lang="ru-RU" sz="3600"/>
              <a:t>Солнечный датчик</a:t>
            </a:r>
            <a:endParaRPr sz="3600"/>
          </a:p>
          <a:p>
            <a:pPr indent="-2794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600"/>
              <a:buChar char="•"/>
            </a:pPr>
            <a:r>
              <a:rPr lang="ru-RU" sz="3600"/>
              <a:t>Набор инерциаль</a:t>
            </a:r>
            <a:r>
              <a:rPr lang="ru-RU" sz="3600"/>
              <a:t>ных и атмосферных датчи</a:t>
            </a:r>
            <a:r>
              <a:rPr lang="ru-RU" sz="3600"/>
              <a:t>ков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1183650" y="491825"/>
            <a:ext cx="97758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ru-RU"/>
              <a:t>Получение спектра поглощения атмосферы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375" y="1176125"/>
            <a:ext cx="8765100" cy="553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1522800" y="381000"/>
            <a:ext cx="9146400" cy="684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Предыдущий опыт спектрометрии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50" y="1363487"/>
            <a:ext cx="5757350" cy="43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3800" y="1363500"/>
            <a:ext cx="6007610" cy="431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1522800" y="381000"/>
            <a:ext cx="91464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ru-RU"/>
              <a:t>Спектрометр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0" y="1747825"/>
            <a:ext cx="10233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800"/>
              <a:buChar char="•"/>
            </a:pPr>
            <a:r>
              <a:rPr lang="ru-RU"/>
              <a:t>Оптическая схема спектрометра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1 - собирающая линза (глазок)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2 - источник света (оптоволокно)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3 - коллиматорная щель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4 - линза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5 - </a:t>
            </a:r>
            <a:r>
              <a:rPr lang="ru-RU"/>
              <a:t>дифракционная</a:t>
            </a:r>
            <a:r>
              <a:rPr lang="ru-RU"/>
              <a:t> решётка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6 - камера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229" y="826038"/>
            <a:ext cx="7529772" cy="520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1522800" y="381000"/>
            <a:ext cx="91464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ru-RU"/>
              <a:t>Спектрометр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163" y="1195375"/>
            <a:ext cx="6219825" cy="44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95375"/>
            <a:ext cx="5972175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1522800" y="381000"/>
            <a:ext cx="91464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ru-RU"/>
              <a:t>Камера спектрометра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050" y="1174860"/>
            <a:ext cx="2538386" cy="19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451375" y="3230475"/>
            <a:ext cx="28311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</a:rPr>
              <a:t>pixhawk PX4FLOW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4238650" y="1138725"/>
            <a:ext cx="7087500" cy="22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</a:rPr>
              <a:t>mt9v034 - Специализированная камера для машинного зрения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</a:rPr>
              <a:t>Пространственное разрешение: 752x480 пикселей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</a:rPr>
              <a:t>Радиометрическое разрешение: 10 бит на пиксель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</a:rPr>
              <a:t>Тип “затвора”: global shutter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</a:rPr>
              <a:t>Монохромный сенсор без фильтра Байера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424" y="3413150"/>
            <a:ext cx="4015151" cy="307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1016" y="3413150"/>
            <a:ext cx="4525656" cy="3076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gital Blue Tunnel 16x9">
  <a:themeElements>
    <a:clrScheme name="Digital Blue Tunnel">
      <a:dk1>
        <a:srgbClr val="000000"/>
      </a:dk1>
      <a:lt1>
        <a:srgbClr val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